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2411760" y="1068299"/>
            <a:ext cx="468052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ar-IQ" sz="3600" b="1" dirty="0">
                <a:solidFill>
                  <a:srgbClr val="FF0000"/>
                </a:solidFill>
              </a:rPr>
              <a:t>العناية والخزن بالحاصلات البستانية</a:t>
            </a:r>
            <a:endParaRPr lang="ar-SA" sz="3600" b="1" dirty="0">
              <a:solidFill>
                <a:srgbClr val="FF0000"/>
              </a:solidFill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835697" y="2360197"/>
            <a:ext cx="5832648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3600" b="1" dirty="0" err="1">
                <a:solidFill>
                  <a:schemeClr val="accent2"/>
                </a:solidFill>
              </a:rPr>
              <a:t>د.</a:t>
            </a:r>
            <a:r>
              <a:rPr lang="ar-SA" sz="3600" b="1" dirty="0">
                <a:solidFill>
                  <a:schemeClr val="accent2"/>
                </a:solidFill>
              </a:rPr>
              <a:t> </a:t>
            </a:r>
            <a:r>
              <a:rPr lang="ar-IQ" sz="3600" b="1" dirty="0">
                <a:solidFill>
                  <a:schemeClr val="accent2"/>
                </a:solidFill>
              </a:rPr>
              <a:t>حمزة عباس حمزة</a:t>
            </a:r>
            <a:endParaRPr lang="en-US" sz="3600" dirty="0">
              <a:solidFill>
                <a:schemeClr val="accent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SA" sz="2400" b="1" dirty="0">
                <a:solidFill>
                  <a:srgbClr val="006666"/>
                </a:solidFill>
              </a:rPr>
              <a:t>قسم </a:t>
            </a:r>
            <a:r>
              <a:rPr lang="ar-IQ" sz="2400" b="1" dirty="0">
                <a:solidFill>
                  <a:srgbClr val="006666"/>
                </a:solidFill>
              </a:rPr>
              <a:t>البستنة وهندسة الحدائق </a:t>
            </a:r>
          </a:p>
          <a:p>
            <a:pPr algn="ctr">
              <a:lnSpc>
                <a:spcPct val="150000"/>
              </a:lnSpc>
            </a:pPr>
            <a:r>
              <a:rPr lang="ar-SA" sz="2400" b="1" dirty="0">
                <a:solidFill>
                  <a:srgbClr val="006666"/>
                </a:solidFill>
              </a:rPr>
              <a:t>كلية والزراعة</a:t>
            </a:r>
            <a:r>
              <a:rPr lang="ar-IQ" sz="2400" b="1" dirty="0">
                <a:solidFill>
                  <a:srgbClr val="006666"/>
                </a:solidFill>
              </a:rPr>
              <a:t> </a:t>
            </a:r>
            <a:r>
              <a:rPr lang="ar-IQ" sz="2400" dirty="0" err="1">
                <a:solidFill>
                  <a:srgbClr val="006666"/>
                </a:solidFill>
              </a:rPr>
              <a:t>-</a:t>
            </a:r>
            <a:r>
              <a:rPr lang="ar-IQ" sz="2400" dirty="0">
                <a:solidFill>
                  <a:srgbClr val="006666"/>
                </a:solidFill>
              </a:rPr>
              <a:t> </a:t>
            </a:r>
            <a:r>
              <a:rPr lang="ar-SA" sz="2400" b="1" dirty="0">
                <a:solidFill>
                  <a:srgbClr val="006666"/>
                </a:solidFill>
              </a:rPr>
              <a:t>جامعة </a:t>
            </a:r>
            <a:r>
              <a:rPr lang="ar-IQ" sz="2400" b="1" dirty="0">
                <a:solidFill>
                  <a:srgbClr val="006666"/>
                </a:solidFill>
              </a:rPr>
              <a:t>البصرة</a:t>
            </a:r>
          </a:p>
          <a:p>
            <a:pPr algn="ctr">
              <a:lnSpc>
                <a:spcPct val="150000"/>
              </a:lnSpc>
            </a:pPr>
            <a:r>
              <a:rPr lang="ar-SA" sz="2400" b="1">
                <a:solidFill>
                  <a:srgbClr val="FF0000"/>
                </a:solidFill>
              </a:rPr>
              <a:t>لطلبة المرحلة </a:t>
            </a:r>
            <a:r>
              <a:rPr lang="ar-IQ" sz="2400" b="1">
                <a:solidFill>
                  <a:srgbClr val="FF0000"/>
                </a:solidFill>
              </a:rPr>
              <a:t> </a:t>
            </a:r>
            <a:r>
              <a:rPr lang="ar-IQ" sz="2400" b="1" dirty="0">
                <a:solidFill>
                  <a:srgbClr val="FF0000"/>
                </a:solidFill>
              </a:rPr>
              <a:t>الربعة</a:t>
            </a:r>
          </a:p>
          <a:p>
            <a:pPr algn="ctr">
              <a:lnSpc>
                <a:spcPct val="150000"/>
              </a:lnSpc>
            </a:pPr>
            <a:endParaRPr lang="ar-IQ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314799"/>
          </a:xfrm>
        </p:spPr>
        <p:txBody>
          <a:bodyPr>
            <a:normAutofit fontScale="90000"/>
          </a:bodyPr>
          <a:lstStyle/>
          <a:p>
            <a:r>
              <a:rPr lang="ar-SA" b="1" dirty="0">
                <a:solidFill>
                  <a:srgbClr val="FF0000"/>
                </a:solidFill>
              </a:rPr>
              <a:t>التغيرات الكيميائية التي تحدث الثمار :</a:t>
            </a:r>
            <a:br>
              <a:rPr lang="ar-IQ" b="1" dirty="0"/>
            </a:br>
            <a:br>
              <a:rPr lang="en-US" dirty="0"/>
            </a:br>
            <a:r>
              <a:rPr lang="ar-SA" dirty="0"/>
              <a:t>و هي عبارة عن التغيرات التي تحدث داخل الثمار </a:t>
            </a:r>
            <a:r>
              <a:rPr lang="ar-SA"/>
              <a:t>بعد الحصاد وعند الخزن </a:t>
            </a:r>
            <a:br>
              <a:rPr lang="en-US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5157192"/>
            <a:ext cx="6400800" cy="936104"/>
          </a:xfrm>
        </p:spPr>
        <p:txBody>
          <a:bodyPr>
            <a:normAutofit/>
          </a:bodyPr>
          <a:lstStyle/>
          <a:p>
            <a:r>
              <a:rPr lang="ar-IQ" dirty="0" err="1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rgbClr val="0070C0"/>
                </a:solidFill>
              </a:rPr>
              <a:t>1 – الماء</a:t>
            </a:r>
            <a:br>
              <a:rPr lang="ar-SA" b="1" dirty="0">
                <a:solidFill>
                  <a:srgbClr val="0070C0"/>
                </a:solidFill>
              </a:rPr>
            </a:br>
            <a:r>
              <a:rPr lang="ar-SA" b="1" dirty="0">
                <a:solidFill>
                  <a:srgbClr val="0070C0"/>
                </a:solidFill>
              </a:rPr>
              <a:t>   </a:t>
            </a:r>
            <a:br>
              <a:rPr lang="ar-IQ" b="1" dirty="0">
                <a:solidFill>
                  <a:srgbClr val="0070C0"/>
                </a:solidFill>
              </a:rPr>
            </a:br>
            <a:r>
              <a:rPr lang="ar-SA" b="1" dirty="0"/>
              <a:t>يقل الماء عادتا نتيجة الفقد والنتح والتبخر</a:t>
            </a:r>
            <a:br>
              <a:rPr lang="ar-IQ" b="1" dirty="0">
                <a:solidFill>
                  <a:srgbClr val="0070C0"/>
                </a:solidFill>
              </a:rPr>
            </a:br>
            <a:r>
              <a:rPr lang="ar-SA" b="1" dirty="0">
                <a:solidFill>
                  <a:srgbClr val="0070C0"/>
                </a:solidFill>
              </a:rPr>
              <a:t>    </a:t>
            </a:r>
            <a:r>
              <a:rPr lang="ar-SA" b="1" dirty="0" err="1">
                <a:solidFill>
                  <a:srgbClr val="0070C0"/>
                </a:solidFill>
              </a:rPr>
              <a:t>2 </a:t>
            </a:r>
            <a:r>
              <a:rPr lang="ar-SA" b="1" dirty="0">
                <a:solidFill>
                  <a:srgbClr val="0070C0"/>
                </a:solidFill>
              </a:rPr>
              <a:t>– المواد </a:t>
            </a:r>
            <a:r>
              <a:rPr lang="ar-SA" b="1" dirty="0" err="1">
                <a:solidFill>
                  <a:srgbClr val="0070C0"/>
                </a:solidFill>
              </a:rPr>
              <a:t>الكربوهيدراتية</a:t>
            </a:r>
            <a:r>
              <a:rPr lang="ar-SA" b="1" dirty="0">
                <a:solidFill>
                  <a:srgbClr val="0070C0"/>
                </a:solidFill>
              </a:rPr>
              <a:t> </a:t>
            </a:r>
            <a:br>
              <a:rPr lang="ar-IQ" b="1" dirty="0">
                <a:solidFill>
                  <a:srgbClr val="0070C0"/>
                </a:solidFill>
              </a:rPr>
            </a:br>
            <a:r>
              <a:rPr lang="ar-SA" b="1" dirty="0" err="1">
                <a:solidFill>
                  <a:srgbClr val="0070C0"/>
                </a:solidFill>
              </a:rPr>
              <a:t>(سكريات </a:t>
            </a:r>
            <a:r>
              <a:rPr lang="ar-SA" b="1" dirty="0">
                <a:solidFill>
                  <a:srgbClr val="0070C0"/>
                </a:solidFill>
              </a:rPr>
              <a:t>– </a:t>
            </a:r>
            <a:r>
              <a:rPr lang="ar-SA" b="1" dirty="0" err="1">
                <a:solidFill>
                  <a:srgbClr val="0070C0"/>
                </a:solidFill>
              </a:rPr>
              <a:t>نشا </a:t>
            </a:r>
            <a:r>
              <a:rPr lang="ar-SA" b="1" dirty="0">
                <a:solidFill>
                  <a:srgbClr val="0070C0"/>
                </a:solidFill>
              </a:rPr>
              <a:t>– </a:t>
            </a:r>
            <a:r>
              <a:rPr lang="ar-SA" b="1" dirty="0" err="1">
                <a:solidFill>
                  <a:srgbClr val="0070C0"/>
                </a:solidFill>
              </a:rPr>
              <a:t>سيليلوز)</a:t>
            </a:r>
            <a:br>
              <a:rPr lang="ar-IQ" b="1" dirty="0">
                <a:solidFill>
                  <a:srgbClr val="0070C0"/>
                </a:solidFill>
              </a:rPr>
            </a:br>
            <a:r>
              <a:rPr lang="ar-SA" b="1" dirty="0"/>
              <a:t>وتجري فيها العديد من التحولات      </a:t>
            </a:r>
            <a:br>
              <a:rPr lang="ar-IQ" b="1" dirty="0">
                <a:solidFill>
                  <a:srgbClr val="0070C0"/>
                </a:solidFill>
              </a:rPr>
            </a:br>
            <a:r>
              <a:rPr lang="ar-SA" b="1" dirty="0">
                <a:solidFill>
                  <a:srgbClr val="0070C0"/>
                </a:solidFill>
              </a:rPr>
              <a:t>  </a:t>
            </a:r>
            <a:r>
              <a:rPr lang="ar-SA" b="1" dirty="0" err="1">
                <a:solidFill>
                  <a:srgbClr val="0070C0"/>
                </a:solidFill>
              </a:rPr>
              <a:t>3 </a:t>
            </a:r>
            <a:r>
              <a:rPr lang="ar-SA" b="1" dirty="0">
                <a:solidFill>
                  <a:srgbClr val="0070C0"/>
                </a:solidFill>
              </a:rPr>
              <a:t>– مواد بروتينية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ar-SA" b="1" dirty="0"/>
              <a:t>تزداد زيادة مدة الخزن</a:t>
            </a:r>
            <a:endParaRPr lang="ar-IQ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rgbClr val="0070C0"/>
                </a:solidFill>
              </a:rPr>
              <a:t>4 – المواد الدهنية    </a:t>
            </a:r>
            <a:br>
              <a:rPr lang="ar-IQ" b="1" dirty="0">
                <a:solidFill>
                  <a:srgbClr val="0070C0"/>
                </a:solidFill>
              </a:rPr>
            </a:br>
            <a:r>
              <a:rPr lang="ar-SA" b="1" dirty="0"/>
              <a:t>مختلفة</a:t>
            </a:r>
            <a:br>
              <a:rPr lang="ar-IQ" b="1" dirty="0">
                <a:solidFill>
                  <a:srgbClr val="0070C0"/>
                </a:solidFill>
              </a:rPr>
            </a:br>
            <a:r>
              <a:rPr lang="ar-SA" b="1" dirty="0">
                <a:solidFill>
                  <a:srgbClr val="0070C0"/>
                </a:solidFill>
              </a:rPr>
              <a:t>    5 – الأملاح المعدنية  </a:t>
            </a:r>
            <a:br>
              <a:rPr lang="ar-IQ" b="1" dirty="0">
                <a:solidFill>
                  <a:srgbClr val="0070C0"/>
                </a:solidFill>
              </a:rPr>
            </a:br>
            <a:r>
              <a:rPr lang="ar-SA" b="1" dirty="0"/>
              <a:t>مختلفة</a:t>
            </a:r>
            <a:r>
              <a:rPr lang="ar-SA" b="1" dirty="0">
                <a:solidFill>
                  <a:srgbClr val="0070C0"/>
                </a:solidFill>
              </a:rPr>
              <a:t>   </a:t>
            </a:r>
            <a:br>
              <a:rPr lang="ar-SA" b="1" dirty="0">
                <a:solidFill>
                  <a:srgbClr val="0070C0"/>
                </a:solidFill>
              </a:rPr>
            </a:br>
            <a:r>
              <a:rPr lang="ar-SA" b="1" dirty="0">
                <a:solidFill>
                  <a:srgbClr val="0070C0"/>
                </a:solidFill>
              </a:rPr>
              <a:t>6 – الفيتامينات </a:t>
            </a:r>
            <a:endParaRPr lang="ar-IQ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ar-SA" b="1" dirty="0">
                <a:solidFill>
                  <a:srgbClr val="0070C0"/>
                </a:solidFill>
              </a:rPr>
              <a:t>7 – الأحماض العضوية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ar-SA" b="1" dirty="0"/>
              <a:t>تقل الحموضة بزيادة مدة الخزن</a:t>
            </a:r>
            <a:br>
              <a:rPr lang="en-US" b="1" dirty="0">
                <a:solidFill>
                  <a:srgbClr val="0070C0"/>
                </a:solidFill>
              </a:rPr>
            </a:br>
            <a:br>
              <a:rPr lang="en-US" b="1" dirty="0">
                <a:solidFill>
                  <a:srgbClr val="0070C0"/>
                </a:solidFill>
              </a:rPr>
            </a:br>
            <a:r>
              <a:rPr lang="ar-SA" b="1" dirty="0" err="1">
                <a:solidFill>
                  <a:srgbClr val="0070C0"/>
                </a:solidFill>
              </a:rPr>
              <a:t>8 </a:t>
            </a:r>
            <a:r>
              <a:rPr lang="ar-SA" b="1" dirty="0">
                <a:solidFill>
                  <a:srgbClr val="0070C0"/>
                </a:solidFill>
              </a:rPr>
              <a:t>– </a:t>
            </a:r>
            <a:r>
              <a:rPr lang="ar-SA" b="1" dirty="0" err="1">
                <a:solidFill>
                  <a:srgbClr val="0070C0"/>
                </a:solidFill>
              </a:rPr>
              <a:t>الصبغات</a:t>
            </a:r>
            <a:br>
              <a:rPr lang="en-US" dirty="0"/>
            </a:br>
            <a:r>
              <a:rPr lang="ar-SA" dirty="0"/>
              <a:t>تزول الصبغة الخضراء وتحل محلها الصبغات الاخرى </a:t>
            </a:r>
            <a:r>
              <a:rPr lang="ar-SA" dirty="0" err="1"/>
              <a:t>المسؤلة</a:t>
            </a:r>
            <a:r>
              <a:rPr lang="ar-SA" dirty="0"/>
              <a:t> عن لون عند النضج</a:t>
            </a:r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txBody>
          <a:bodyPr>
            <a:normAutofit fontScale="90000"/>
          </a:bodyPr>
          <a:lstStyle/>
          <a:p>
            <a:r>
              <a:rPr lang="ar-SA" b="1" dirty="0">
                <a:solidFill>
                  <a:srgbClr val="0070C0"/>
                </a:solidFill>
              </a:rPr>
              <a:t>و تختلف الثمار اختلافا كبيرا في تركيبها الكيميائي و في نسب تلك المكونات و ذلك راجع إلي عوامل مختلفة وراثية و بيئية و زراعية</a:t>
            </a:r>
            <a:br>
              <a:rPr lang="en-US" b="1" dirty="0">
                <a:solidFill>
                  <a:srgbClr val="0070C0"/>
                </a:solidFill>
              </a:rPr>
            </a:br>
            <a:r>
              <a:rPr lang="ar-SA" b="1" dirty="0">
                <a:solidFill>
                  <a:srgbClr val="0070C0"/>
                </a:solidFill>
              </a:rPr>
              <a:t>و ترجع أهمية دراسة هذه المواد إلي أنها مرتبطة ارتباطا وثيقا بصفات الجودة في الثمار مثل النكهة و الصلابة و الحلاوة و كذلك ارتباطها بقابلية الثمار للتداول و التخزين</a:t>
            </a:r>
            <a:br>
              <a:rPr lang="en-US" dirty="0"/>
            </a:b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66</Words>
  <Application>Microsoft Office PowerPoint</Application>
  <PresentationFormat>عرض على الشاشة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عرض تقديمي في PowerPoint</vt:lpstr>
      <vt:lpstr>التغيرات الكيميائية التي تحدث الثمار :  و هي عبارة عن التغيرات التي تحدث داخل الثمار بعد الحصاد وعند الخزن  </vt:lpstr>
      <vt:lpstr>1 – الماء     يقل الماء عادتا نتيجة الفقد والنتح والتبخر     2 – المواد الكربوهيدراتية  (سكريات – نشا – سيليلوز) وتجري فيها العديد من التحولات         3 – مواد بروتينية تزداد زيادة مدة الخزن</vt:lpstr>
      <vt:lpstr>4 – المواد الدهنية     مختلفة     5 – الأملاح المعدنية   مختلفة    6 – الفيتامينات </vt:lpstr>
      <vt:lpstr>7 – الأحماض العضوية تقل الحموضة بزيادة مدة الخزن  8 – الصبغات تزول الصبغة الخضراء وتحل محلها الصبغات الاخرى المسؤلة عن لون عند النضج</vt:lpstr>
      <vt:lpstr>و تختلف الثمار اختلافا كبيرا في تركيبها الكيميائي و في نسب تلك المكونات و ذلك راجع إلي عوامل مختلفة وراثية و بيئية و زراعية و ترجع أهمية دراسة هذه المواد إلي أنها مرتبطة ارتباطا وثيقا بصفات الجودة في الثمار مثل النكهة و الصلابة و الحلاوة و كذلك ارتباطها بقابلية الثمار للتداول و التخزين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جنه</dc:creator>
  <cp:lastModifiedBy>abaashamza@gmail.com</cp:lastModifiedBy>
  <cp:revision>4</cp:revision>
  <dcterms:created xsi:type="dcterms:W3CDTF">2019-11-09T18:15:16Z</dcterms:created>
  <dcterms:modified xsi:type="dcterms:W3CDTF">2021-06-26T17:56:28Z</dcterms:modified>
</cp:coreProperties>
</file>